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40"/>
  </p:notesMasterIdLst>
  <p:handoutMasterIdLst>
    <p:handoutMasterId r:id="rId41"/>
  </p:handoutMasterIdLst>
  <p:sldIdLst>
    <p:sldId id="303" r:id="rId2"/>
    <p:sldId id="291" r:id="rId3"/>
    <p:sldId id="296" r:id="rId4"/>
    <p:sldId id="292" r:id="rId5"/>
    <p:sldId id="293" r:id="rId6"/>
    <p:sldId id="294" r:id="rId7"/>
    <p:sldId id="299" r:id="rId8"/>
    <p:sldId id="295" r:id="rId9"/>
    <p:sldId id="306" r:id="rId10"/>
    <p:sldId id="305" r:id="rId11"/>
    <p:sldId id="304" r:id="rId12"/>
    <p:sldId id="298" r:id="rId13"/>
    <p:sldId id="301" r:id="rId14"/>
    <p:sldId id="302" r:id="rId15"/>
    <p:sldId id="268" r:id="rId16"/>
    <p:sldId id="269" r:id="rId17"/>
    <p:sldId id="270" r:id="rId18"/>
    <p:sldId id="271" r:id="rId19"/>
    <p:sldId id="29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303"/>
            <p14:sldId id="291"/>
          </p14:sldIdLst>
        </p14:section>
        <p14:section name="Einleitung" id="{F5672738-6FF5-4C48-8804-125E34D28CEA}">
          <p14:sldIdLst>
            <p14:sldId id="296"/>
          </p14:sldIdLst>
        </p14:section>
        <p14:section name="Projektdetails" id="{E53C5F76-C79F-4C1B-A740-774226122408}">
          <p14:sldIdLst>
            <p14:sldId id="292"/>
            <p14:sldId id="293"/>
            <p14:sldId id="294"/>
          </p14:sldIdLst>
        </p14:section>
        <p14:section name="aktueller Stand" id="{627758AF-C3AD-468F-B557-F757BB2A00C3}">
          <p14:sldIdLst>
            <p14:sldId id="299"/>
            <p14:sldId id="295"/>
            <p14:sldId id="306"/>
            <p14:sldId id="305"/>
            <p14:sldId id="304"/>
            <p14:sldId id="298"/>
            <p14:sldId id="301"/>
            <p14:sldId id="302"/>
            <p14:sldId id="268"/>
            <p14:sldId id="269"/>
            <p14:sldId id="270"/>
            <p14:sldId id="271"/>
          </p14:sldIdLst>
        </p14:section>
        <p14:section name="Demo" id="{CD3BF09F-F98A-4658-9280-E6734E352CDC}">
          <p14:sldIdLst>
            <p14:sldId id="297"/>
            <p14:sldId id="272"/>
          </p14:sldIdLst>
        </p14:section>
        <p14:section name="Vorschau auf letzte Iteration" id="{5D6C93A3-0DEA-4552-AD2F-626E296A2403}">
          <p14:sldIdLst>
            <p14:sldId id="273"/>
          </p14:sldIdLst>
        </p14:section>
        <p14:section name="Reflexionen" id="{7059FAB7-61AD-4BE6-B2AA-C818587F91FE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02" autoAdjust="0"/>
    <p:restoredTop sz="94604" autoAdjust="0"/>
  </p:normalViewPr>
  <p:slideViewPr>
    <p:cSldViewPr snapToGrid="0">
      <p:cViewPr varScale="1">
        <p:scale>
          <a:sx n="104" d="100"/>
          <a:sy n="104" d="100"/>
        </p:scale>
        <p:origin x="114" y="12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smtClean="0"/>
            <a:t>Erweiterung der Datenbank</a:t>
          </a:r>
          <a:endParaRPr lang="en-US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dirty="0" smtClean="0"/>
            <a:t>Bereitstellen der Grundfunktionen</a:t>
          </a:r>
          <a:endParaRPr lang="en-US" dirty="0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D437F004-B5CD-4E2E-8A71-1C9DCFA5510A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1E60FC3C-AD4C-4A6F-94C7-E2790E6203F9}" type="parTrans" cxnId="{956C95DB-2477-4055-B4BE-CF8D1A2D3525}">
      <dgm:prSet/>
      <dgm:spPr/>
      <dgm:t>
        <a:bodyPr/>
        <a:lstStyle/>
        <a:p>
          <a:endParaRPr lang="en-US"/>
        </a:p>
      </dgm:t>
    </dgm:pt>
    <dgm:pt modelId="{D74802F6-F832-47B1-8A1E-FF060AD7BB6B}" type="sibTrans" cxnId="{956C95DB-2477-4055-B4BE-CF8D1A2D3525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1" presId="urn:microsoft.com/office/officeart/2005/8/layout/vList5"/>
    <dgm:cxn modelId="{EF3F9028-CD4C-45F4-A568-F220B329D576}" type="presOf" srcId="{BBEC3B48-7F4A-4D08-8FB1-459160470F2B}" destId="{E6881E49-6C92-430A-84DF-CCA8FC8A2C51}" srcOrd="0" destOrd="1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956C95DB-2477-4055-B4BE-CF8D1A2D3525}" srcId="{6F988C5A-C51C-4E19-8037-9DD5E3E92CC1}" destId="{D437F004-B5CD-4E2E-8A71-1C9DCFA5510A}" srcOrd="0" destOrd="0" parTransId="{1E60FC3C-AD4C-4A6F-94C7-E2790E6203F9}" sibTransId="{D74802F6-F832-47B1-8A1E-FF060AD7BB6B}"/>
    <dgm:cxn modelId="{02319655-0BC8-4FEE-8EEA-59B25451663F}" srcId="{CBDFA10B-9AFD-4766-AB86-23278F5B1A33}" destId="{BBEC3B48-7F4A-4D08-8FB1-459160470F2B}" srcOrd="1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0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1" destOrd="0" parTransId="{AF55F34A-0E48-4EC2-8939-76ACA71DCE02}" sibTransId="{27D7F05C-EBC8-40AD-8FC1-269AD5EFD3B6}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B0ACAB56-58CD-4DDF-AE36-94955EE53E04}" type="presOf" srcId="{D437F004-B5CD-4E2E-8A71-1C9DCFA5510A}" destId="{C345B7CC-B3EB-4AEB-9EC9-68E717590EC8}" srcOrd="0" destOrd="0" presId="urn:microsoft.com/office/officeart/2005/8/layout/vList5"/>
    <dgm:cxn modelId="{0C45887C-2800-4397-94A8-5C899E8C8F41}" type="presOf" srcId="{5BCF6128-1C6B-446B-8042-A60A3A5ABBD3}" destId="{E6881E49-6C92-430A-84DF-CCA8FC8A2C51}" srcOrd="0" destOrd="0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Parallelisierung (Relaxtes Extreme Programming</a:t>
          </a:r>
          <a:r>
            <a:rPr lang="de-DE" dirty="0" smtClean="0">
              <a:solidFill>
                <a:srgbClr val="0070C0"/>
              </a:solidFill>
            </a:rPr>
            <a:t>)</a:t>
          </a:r>
          <a:endParaRPr lang="en-US" dirty="0" smtClean="0">
            <a:solidFill>
              <a:srgbClr val="0070C0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Erfahrung bei Stories und </a:t>
          </a:r>
          <a:r>
            <a:rPr lang="de-DE" dirty="0" smtClean="0">
              <a:solidFill>
                <a:srgbClr val="0070C0"/>
              </a:solidFill>
            </a:rPr>
            <a:t>Entscheidungen:</a:t>
          </a:r>
          <a:endParaRPr lang="en-US" dirty="0">
            <a:solidFill>
              <a:srgbClr val="0070C0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/>
            <a:t>Knappes Pro-Kontra (CRC Cards etc.) als </a:t>
          </a:r>
          <a:r>
            <a:rPr lang="de-DE" dirty="0" smtClean="0"/>
            <a:t>Design </a:t>
          </a:r>
          <a:r>
            <a:rPr lang="de-DE" dirty="0" smtClean="0"/>
            <a:t>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dirty="0" smtClean="0"/>
            <a:t>Profit aus </a:t>
          </a:r>
          <a:r>
            <a:rPr lang="de-DE" dirty="0" smtClean="0"/>
            <a:t>Use </a:t>
          </a:r>
          <a:r>
            <a:rPr lang="de-DE" dirty="0" smtClean="0"/>
            <a:t>Cases und Scenarios</a:t>
          </a:r>
          <a:endParaRPr lang="en-US" dirty="0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</a:t>
          </a:r>
          <a:r>
            <a:rPr lang="de-DE" dirty="0" smtClean="0"/>
            <a:t>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1286898-B8B8-466C-8059-77E775DC2145}" srcId="{C2D58189-A7D6-41B7-8D03-E442BF1BD36C}" destId="{F478088D-DC52-4AFD-A3A8-6AB799A8336F}" srcOrd="2" destOrd="0" parTransId="{4E6FCABF-3075-43EE-9B2D-8526E8C2FB76}" sibTransId="{2E445B29-C293-48F6-A146-86BA3CBF0AB9}"/>
    <dgm:cxn modelId="{9B241706-2202-4D38-BDA4-69E204CEB4EC}" type="presOf" srcId="{F478088D-DC52-4AFD-A3A8-6AB799A8336F}" destId="{CD670BA5-25A4-4700-8F98-C39970E6DE7B}" srcOrd="0" destOrd="3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F8EDD879-8835-47CA-A289-98484266496C}" type="presOf" srcId="{68A940AA-2AB2-4581-9095-2C336012F206}" destId="{CD670BA5-25A4-4700-8F98-C39970E6DE7B}" srcOrd="0" destOrd="4" presId="urn:microsoft.com/office/officeart/2005/8/layout/vList3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3D6E52CC-BBBD-4CF5-B405-BCF543D5D46F}" srcId="{C2D58189-A7D6-41B7-8D03-E442BF1BD36C}" destId="{68A940AA-2AB2-4581-9095-2C336012F206}" srcOrd="3" destOrd="0" parTransId="{80E4182E-BD9C-42B9-93D7-5B39A99CD178}" sibTransId="{7DD2F89C-946C-448F-BB4A-231B08E1E7E7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</a:t>
          </a:r>
          <a:r>
            <a:rPr lang="de-DE" dirty="0" smtClean="0">
              <a:solidFill>
                <a:schemeClr val="bg1"/>
              </a:solidFill>
            </a:rPr>
            <a:t>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</a:t>
          </a:r>
          <a:r>
            <a:rPr lang="de-DE" dirty="0" smtClean="0">
              <a:solidFill>
                <a:schemeClr val="bg1"/>
              </a:solidFill>
            </a:rPr>
            <a:t>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/>
            <a:t>Knappes Pro-Kontra (CRC Cards etc.) als </a:t>
          </a:r>
          <a:r>
            <a:rPr lang="de-DE" dirty="0" smtClean="0"/>
            <a:t>Design </a:t>
          </a:r>
          <a:r>
            <a:rPr lang="de-DE" dirty="0" smtClean="0"/>
            <a:t>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dirty="0" smtClean="0"/>
            <a:t>Profit aus </a:t>
          </a:r>
          <a:r>
            <a:rPr lang="de-DE" dirty="0" smtClean="0"/>
            <a:t>Use </a:t>
          </a:r>
          <a:r>
            <a:rPr lang="de-DE" dirty="0" smtClean="0"/>
            <a:t>Cases und Scenarios</a:t>
          </a:r>
          <a:endParaRPr lang="en-US" dirty="0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</a:t>
          </a:r>
          <a:r>
            <a:rPr lang="de-DE" dirty="0" smtClean="0"/>
            <a:t>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B1286898-B8B8-466C-8059-77E775DC2145}" srcId="{C2D58189-A7D6-41B7-8D03-E442BF1BD36C}" destId="{F478088D-DC52-4AFD-A3A8-6AB799A8336F}" srcOrd="2" destOrd="0" parTransId="{4E6FCABF-3075-43EE-9B2D-8526E8C2FB76}" sibTransId="{2E445B29-C293-48F6-A146-86BA3CBF0AB9}"/>
    <dgm:cxn modelId="{9B241706-2202-4D38-BDA4-69E204CEB4EC}" type="presOf" srcId="{F478088D-DC52-4AFD-A3A8-6AB799A8336F}" destId="{CD670BA5-25A4-4700-8F98-C39970E6DE7B}" srcOrd="0" destOrd="3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F8EDD879-8835-47CA-A289-98484266496C}" type="presOf" srcId="{68A940AA-2AB2-4581-9095-2C336012F206}" destId="{CD670BA5-25A4-4700-8F98-C39970E6DE7B}" srcOrd="0" destOrd="4" presId="urn:microsoft.com/office/officeart/2005/8/layout/vList3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3D6E52CC-BBBD-4CF5-B405-BCF543D5D46F}" srcId="{C2D58189-A7D6-41B7-8D03-E442BF1BD36C}" destId="{68A940AA-2AB2-4581-9095-2C336012F206}" srcOrd="3" destOrd="0" parTransId="{80E4182E-BD9C-42B9-93D7-5B39A99CD178}" sibTransId="{7DD2F89C-946C-448F-BB4A-231B08E1E7E7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</a:t>
          </a:r>
          <a:r>
            <a:rPr lang="de-DE" dirty="0" smtClean="0"/>
            <a:t>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</a:t>
          </a:r>
          <a:r>
            <a:rPr lang="de-DE" dirty="0" smtClean="0"/>
            <a:t>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/>
            <a:t>Knappes Pro-Kontra (CRC Cards etc.) als </a:t>
          </a:r>
          <a:r>
            <a:rPr lang="de-DE" dirty="0" smtClean="0"/>
            <a:t>Design </a:t>
          </a:r>
          <a:r>
            <a:rPr lang="de-DE" dirty="0" smtClean="0"/>
            <a:t>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dirty="0" smtClean="0"/>
            <a:t>Profit aus </a:t>
          </a:r>
          <a:r>
            <a:rPr lang="de-DE" dirty="0" smtClean="0"/>
            <a:t>Use </a:t>
          </a:r>
          <a:r>
            <a:rPr lang="de-DE" dirty="0" smtClean="0"/>
            <a:t>Cases und Scenarios</a:t>
          </a:r>
          <a:endParaRPr lang="en-US" dirty="0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</a:t>
          </a:r>
          <a:r>
            <a:rPr lang="de-DE" dirty="0" smtClean="0"/>
            <a:t>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B1286898-B8B8-466C-8059-77E775DC2145}" srcId="{C2D58189-A7D6-41B7-8D03-E442BF1BD36C}" destId="{F478088D-DC52-4AFD-A3A8-6AB799A8336F}" srcOrd="2" destOrd="0" parTransId="{4E6FCABF-3075-43EE-9B2D-8526E8C2FB76}" sibTransId="{2E445B29-C293-48F6-A146-86BA3CBF0AB9}"/>
    <dgm:cxn modelId="{9B241706-2202-4D38-BDA4-69E204CEB4EC}" type="presOf" srcId="{F478088D-DC52-4AFD-A3A8-6AB799A8336F}" destId="{CD670BA5-25A4-4700-8F98-C39970E6DE7B}" srcOrd="0" destOrd="3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F8EDD879-8835-47CA-A289-98484266496C}" type="presOf" srcId="{68A940AA-2AB2-4581-9095-2C336012F206}" destId="{CD670BA5-25A4-4700-8F98-C39970E6DE7B}" srcOrd="0" destOrd="4" presId="urn:microsoft.com/office/officeart/2005/8/layout/vList3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3D6E52CC-BBBD-4CF5-B405-BCF543D5D46F}" srcId="{C2D58189-A7D6-41B7-8D03-E442BF1BD36C}" destId="{68A940AA-2AB2-4581-9095-2C336012F206}" srcOrd="3" destOrd="0" parTransId="{80E4182E-BD9C-42B9-93D7-5B39A99CD178}" sibTransId="{7DD2F89C-946C-448F-BB4A-231B08E1E7E7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</a:t>
          </a:r>
          <a:r>
            <a:rPr lang="de-DE" dirty="0" smtClean="0"/>
            <a:t>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</a:t>
          </a:r>
          <a:r>
            <a:rPr lang="de-DE" dirty="0" smtClean="0"/>
            <a:t>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/>
            <a:t>Knappes Pro-Kontra (CRC Cards etc.) als </a:t>
          </a:r>
          <a:r>
            <a:rPr lang="de-DE" dirty="0" smtClean="0"/>
            <a:t>Design </a:t>
          </a:r>
          <a:r>
            <a:rPr lang="de-DE" dirty="0" smtClean="0"/>
            <a:t>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F478088D-DC52-4AFD-A3A8-6AB799A8336F}">
      <dgm:prSet/>
      <dgm:spPr/>
      <dgm:t>
        <a:bodyPr/>
        <a:lstStyle/>
        <a:p>
          <a:pPr rtl="0"/>
          <a:r>
            <a:rPr lang="de-DE" dirty="0" smtClean="0"/>
            <a:t>Profit aus </a:t>
          </a:r>
          <a:r>
            <a:rPr lang="de-DE" dirty="0" smtClean="0"/>
            <a:t>Use </a:t>
          </a:r>
          <a:r>
            <a:rPr lang="de-DE" dirty="0" smtClean="0"/>
            <a:t>Cases und Scenarios</a:t>
          </a:r>
          <a:endParaRPr lang="en-US" dirty="0"/>
        </a:p>
      </dgm:t>
    </dgm:pt>
    <dgm:pt modelId="{4E6FCABF-3075-43EE-9B2D-8526E8C2FB76}" type="parTrans" cxnId="{B1286898-B8B8-466C-8059-77E775DC2145}">
      <dgm:prSet/>
      <dgm:spPr/>
      <dgm:t>
        <a:bodyPr/>
        <a:lstStyle/>
        <a:p>
          <a:endParaRPr lang="en-US"/>
        </a:p>
      </dgm:t>
    </dgm:pt>
    <dgm:pt modelId="{2E445B29-C293-48F6-A146-86BA3CBF0AB9}" type="sibTrans" cxnId="{B1286898-B8B8-466C-8059-77E775DC2145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</a:t>
          </a:r>
          <a:r>
            <a:rPr lang="de-DE" dirty="0" smtClean="0"/>
            <a:t>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B1286898-B8B8-466C-8059-77E775DC2145}" srcId="{C2D58189-A7D6-41B7-8D03-E442BF1BD36C}" destId="{F478088D-DC52-4AFD-A3A8-6AB799A8336F}" srcOrd="2" destOrd="0" parTransId="{4E6FCABF-3075-43EE-9B2D-8526E8C2FB76}" sibTransId="{2E445B29-C293-48F6-A146-86BA3CBF0AB9}"/>
    <dgm:cxn modelId="{9B241706-2202-4D38-BDA4-69E204CEB4EC}" type="presOf" srcId="{F478088D-DC52-4AFD-A3A8-6AB799A8336F}" destId="{CD670BA5-25A4-4700-8F98-C39970E6DE7B}" srcOrd="0" destOrd="3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F8EDD879-8835-47CA-A289-98484266496C}" type="presOf" srcId="{68A940AA-2AB2-4581-9095-2C336012F206}" destId="{CD670BA5-25A4-4700-8F98-C39970E6DE7B}" srcOrd="0" destOrd="4" presId="urn:microsoft.com/office/officeart/2005/8/layout/vList3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3D6E52CC-BBBD-4CF5-B405-BCF543D5D46F}" srcId="{C2D58189-A7D6-41B7-8D03-E442BF1BD36C}" destId="{68A940AA-2AB2-4581-9095-2C336012F206}" srcOrd="3" destOrd="0" parTransId="{80E4182E-BD9C-42B9-93D7-5B39A99CD178}" sibTransId="{7DD2F89C-946C-448F-BB4A-231B08E1E7E7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6934" y="-1547798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Erweiterung der Datenbank</a:t>
          </a:r>
          <a:endParaRPr lang="en-US" sz="2000" kern="1200"/>
        </a:p>
      </dsp:txBody>
      <dsp:txXfrm rot="-5400000">
        <a:off x="2519171" y="193809"/>
        <a:ext cx="4424684" cy="995314"/>
      </dsp:txXfrm>
    </dsp:sp>
    <dsp:sp modelId="{16AC3361-D8CB-499F-B000-DA1124C66827}">
      <dsp:nvSpPr>
        <dsp:cNvPr id="0" name=""/>
        <dsp:cNvSpPr/>
      </dsp:nvSpPr>
      <dsp:spPr>
        <a:xfrm>
          <a:off x="0" y="208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305" y="69394"/>
        <a:ext cx="2384562" cy="1244143"/>
      </dsp:txXfrm>
    </dsp:sp>
    <dsp:sp modelId="{E6881E49-6C92-430A-84DF-CCA8FC8A2C51}">
      <dsp:nvSpPr>
        <dsp:cNvPr id="0" name=""/>
        <dsp:cNvSpPr/>
      </dsp:nvSpPr>
      <dsp:spPr>
        <a:xfrm rot="5400000">
          <a:off x="4206934" y="-100107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171" y="1641500"/>
        <a:ext cx="4424684" cy="995314"/>
      </dsp:txXfrm>
    </dsp:sp>
    <dsp:sp modelId="{F6660A5D-A059-44AE-A05B-FC79D0DB8604}">
      <dsp:nvSpPr>
        <dsp:cNvPr id="0" name=""/>
        <dsp:cNvSpPr/>
      </dsp:nvSpPr>
      <dsp:spPr>
        <a:xfrm>
          <a:off x="0" y="144977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305" y="1517084"/>
        <a:ext cx="2384562" cy="1244143"/>
      </dsp:txXfrm>
    </dsp:sp>
    <dsp:sp modelId="{C345B7CC-B3EB-4AEB-9EC9-68E717590EC8}">
      <dsp:nvSpPr>
        <dsp:cNvPr id="0" name=""/>
        <dsp:cNvSpPr/>
      </dsp:nvSpPr>
      <dsp:spPr>
        <a:xfrm rot="5400000">
          <a:off x="4206934" y="1347583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Bereitstellen der Grundfunktionen</a:t>
          </a:r>
          <a:endParaRPr lang="en-US" sz="2000" kern="1200" dirty="0"/>
        </a:p>
      </dsp:txBody>
      <dsp:txXfrm rot="-5400000">
        <a:off x="2519171" y="3089190"/>
        <a:ext cx="4424684" cy="995314"/>
      </dsp:txXfrm>
    </dsp:sp>
    <dsp:sp modelId="{6A83DC21-9785-4639-882B-B7EB1893D5AD}">
      <dsp:nvSpPr>
        <dsp:cNvPr id="0" name=""/>
        <dsp:cNvSpPr/>
      </dsp:nvSpPr>
      <dsp:spPr>
        <a:xfrm>
          <a:off x="0" y="2897470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305" y="2964775"/>
        <a:ext cx="2384562" cy="1244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rgbClr val="0070C0"/>
              </a:solidFill>
            </a:rPr>
            <a:t>Parallelisierung (Relaxtes Extreme Programming</a:t>
          </a:r>
          <a:r>
            <a:rPr lang="de-DE" sz="1700" kern="1200" dirty="0" smtClean="0">
              <a:solidFill>
                <a:srgbClr val="0070C0"/>
              </a:solidFill>
            </a:rPr>
            <a:t>)</a:t>
          </a:r>
          <a:endParaRPr lang="en-US" sz="1700" kern="1200" dirty="0" smtClean="0">
            <a:solidFill>
              <a:srgbClr val="0070C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Bildung von Bereichsexperten</a:t>
          </a:r>
          <a:endParaRPr lang="en-US" sz="13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Mehr Sensitivität bei Arbeitsteilung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rgbClr val="0070C0"/>
              </a:solidFill>
            </a:rPr>
            <a:t>Erfahrung bei Stories und </a:t>
          </a:r>
          <a:r>
            <a:rPr lang="de-DE" sz="1700" kern="1200" dirty="0" smtClean="0">
              <a:solidFill>
                <a:srgbClr val="0070C0"/>
              </a:solidFill>
            </a:rPr>
            <a:t>Entscheidungen:</a:t>
          </a:r>
          <a:endParaRPr lang="en-US" sz="1700" kern="1200" dirty="0">
            <a:solidFill>
              <a:srgbClr val="0070C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Ablaufliste bei Tasks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Knappes Pro-Kontra (CRC Cards etc.) als </a:t>
          </a:r>
          <a:r>
            <a:rPr lang="de-DE" sz="1300" kern="1200" dirty="0" smtClean="0"/>
            <a:t>Design </a:t>
          </a:r>
          <a:r>
            <a:rPr lang="de-DE" sz="1300" kern="1200" dirty="0" smtClean="0"/>
            <a:t>Hilfen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Profit aus </a:t>
          </a:r>
          <a:r>
            <a:rPr lang="de-DE" sz="1300" kern="1200" dirty="0" smtClean="0"/>
            <a:t>Use </a:t>
          </a:r>
          <a:r>
            <a:rPr lang="de-DE" sz="1300" kern="1200" dirty="0" smtClean="0"/>
            <a:t>Cases und Scenarios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Viel Rücksicht </a:t>
          </a:r>
          <a:r>
            <a:rPr lang="de-DE" sz="1300" kern="1200" dirty="0" smtClean="0"/>
            <a:t>auf Akzeptanztests</a:t>
          </a:r>
          <a:endParaRPr lang="en-US" sz="13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bg1"/>
              </a:solidFill>
            </a:rPr>
            <a:t>Parallelisierung (Relaxtes Extreme Programming</a:t>
          </a:r>
          <a:r>
            <a:rPr lang="de-DE" sz="1700" kern="1200" dirty="0" smtClean="0">
              <a:solidFill>
                <a:schemeClr val="bg1"/>
              </a:solidFill>
            </a:rPr>
            <a:t>)</a:t>
          </a:r>
          <a:endParaRPr lang="en-US" sz="1700" kern="1200" dirty="0" smtClean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Bildung von Bereichsexperten</a:t>
          </a:r>
          <a:endParaRPr lang="en-US" sz="13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Mehr Sensitivität bei Arbeitsteilung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solidFill>
                <a:schemeClr val="bg1"/>
              </a:solidFill>
            </a:rPr>
            <a:t>Erfahrung bei Stories und </a:t>
          </a:r>
          <a:r>
            <a:rPr lang="de-DE" sz="1700" kern="1200" dirty="0" smtClean="0">
              <a:solidFill>
                <a:schemeClr val="bg1"/>
              </a:solidFill>
            </a:rPr>
            <a:t>Entscheidungen: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0070C0"/>
              </a:solidFill>
            </a:rPr>
            <a:t>Ablaufliste bei Tasks</a:t>
          </a:r>
          <a:endParaRPr lang="en-US" sz="1300" kern="1200" dirty="0">
            <a:solidFill>
              <a:srgbClr val="0070C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Knappes Pro-Kontra (CRC Cards etc.) als </a:t>
          </a:r>
          <a:r>
            <a:rPr lang="de-DE" sz="1300" kern="1200" dirty="0" smtClean="0"/>
            <a:t>Design </a:t>
          </a:r>
          <a:r>
            <a:rPr lang="de-DE" sz="1300" kern="1200" dirty="0" smtClean="0"/>
            <a:t>Hilfen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Profit aus </a:t>
          </a:r>
          <a:r>
            <a:rPr lang="de-DE" sz="1300" kern="1200" dirty="0" smtClean="0"/>
            <a:t>Use </a:t>
          </a:r>
          <a:r>
            <a:rPr lang="de-DE" sz="1300" kern="1200" dirty="0" smtClean="0"/>
            <a:t>Cases und Scenarios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Viel Rücksicht </a:t>
          </a:r>
          <a:r>
            <a:rPr lang="de-DE" sz="1300" kern="1200" dirty="0" smtClean="0"/>
            <a:t>auf Akzeptanztests</a:t>
          </a:r>
          <a:endParaRPr lang="en-US" sz="13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Parallelisierung (Relaxtes Extreme Programming</a:t>
          </a:r>
          <a:r>
            <a:rPr lang="de-DE" sz="1700" kern="1200" dirty="0" smtClean="0"/>
            <a:t>)</a:t>
          </a:r>
          <a:endParaRPr lang="en-US" sz="17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Bildung von Bereichsexperten</a:t>
          </a:r>
          <a:endParaRPr lang="en-US" sz="13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Mehr Sensitivität bei Arbeitsteilung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Erfahrung bei Stories und </a:t>
          </a:r>
          <a:r>
            <a:rPr lang="de-DE" sz="1700" kern="1200" dirty="0" smtClean="0"/>
            <a:t>Entscheidungen:</a:t>
          </a:r>
          <a:endParaRPr lang="en-US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0070C0"/>
              </a:solidFill>
            </a:rPr>
            <a:t>Ablaufliste bei Tasks</a:t>
          </a:r>
          <a:endParaRPr lang="en-US" sz="1300" kern="1200" dirty="0">
            <a:solidFill>
              <a:srgbClr val="0070C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Knappes Pro-Kontra (CRC Cards etc.) als </a:t>
          </a:r>
          <a:r>
            <a:rPr lang="de-DE" sz="1300" kern="1200" dirty="0" smtClean="0"/>
            <a:t>Design </a:t>
          </a:r>
          <a:r>
            <a:rPr lang="de-DE" sz="1300" kern="1200" dirty="0" smtClean="0"/>
            <a:t>Hilfen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Profit aus </a:t>
          </a:r>
          <a:r>
            <a:rPr lang="de-DE" sz="1300" kern="1200" dirty="0" smtClean="0"/>
            <a:t>Use </a:t>
          </a:r>
          <a:r>
            <a:rPr lang="de-DE" sz="1300" kern="1200" dirty="0" smtClean="0"/>
            <a:t>Cases und Scenarios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Viel Rücksicht </a:t>
          </a:r>
          <a:r>
            <a:rPr lang="de-DE" sz="1300" kern="1200" dirty="0" smtClean="0"/>
            <a:t>auf Akzeptanztests</a:t>
          </a:r>
          <a:endParaRPr lang="en-US" sz="13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Parallelisierung (Relaxtes Extreme Programming</a:t>
          </a:r>
          <a:r>
            <a:rPr lang="de-DE" sz="1700" kern="1200" dirty="0" smtClean="0"/>
            <a:t>)</a:t>
          </a:r>
          <a:endParaRPr lang="en-US" sz="17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Bildung von Bereichsexperten</a:t>
          </a:r>
          <a:endParaRPr lang="en-US" sz="1300" kern="1200" dirty="0" smtClean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Mehr Sensitivität bei Arbeitsteilung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4770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Erfahrung bei Stories und </a:t>
          </a:r>
          <a:r>
            <a:rPr lang="de-DE" sz="1700" kern="1200" dirty="0" smtClean="0"/>
            <a:t>Entscheidungen:</a:t>
          </a:r>
          <a:endParaRPr lang="en-US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0070C0"/>
              </a:solidFill>
            </a:rPr>
            <a:t>Ablaufliste bei Tasks</a:t>
          </a:r>
          <a:endParaRPr lang="en-US" sz="1300" kern="1200" dirty="0">
            <a:solidFill>
              <a:srgbClr val="0070C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Knappes Pro-Kontra (CRC Cards etc.) als </a:t>
          </a:r>
          <a:r>
            <a:rPr lang="de-DE" sz="1300" kern="1200" dirty="0" smtClean="0"/>
            <a:t>Design </a:t>
          </a:r>
          <a:r>
            <a:rPr lang="de-DE" sz="1300" kern="1200" dirty="0" smtClean="0"/>
            <a:t>Hilfen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Profit aus </a:t>
          </a:r>
          <a:r>
            <a:rPr lang="de-DE" sz="1300" kern="1200" dirty="0" smtClean="0"/>
            <a:t>Use </a:t>
          </a:r>
          <a:r>
            <a:rPr lang="de-DE" sz="1300" kern="1200" dirty="0" smtClean="0"/>
            <a:t>Cases und Scenarios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Viel Rücksicht </a:t>
          </a:r>
          <a:r>
            <a:rPr lang="de-DE" sz="1300" kern="1200" dirty="0" smtClean="0"/>
            <a:t>auf Akzeptanztests</a:t>
          </a:r>
          <a:endParaRPr lang="en-US" sz="13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01764" y="6659484"/>
            <a:ext cx="1011366" cy="40248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28.04.15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2042" y="6659484"/>
            <a:ext cx="4749704" cy="402483"/>
          </a:xfrm>
        </p:spPr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8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6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32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41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39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49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93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56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4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 userDrawn="1"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6402" y="2285874"/>
            <a:ext cx="6423553" cy="1814743"/>
          </a:xfrm>
        </p:spPr>
        <p:txBody>
          <a:bodyPr/>
          <a:lstStyle/>
          <a:p>
            <a:pPr algn="ctr"/>
            <a:r>
              <a:rPr lang="de-DE" dirty="0" smtClean="0"/>
              <a:t>DLVC -Taverne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6402" y="4136111"/>
            <a:ext cx="6423553" cy="1209128"/>
          </a:xfrm>
        </p:spPr>
        <p:txBody>
          <a:bodyPr/>
          <a:lstStyle/>
          <a:p>
            <a:pPr algn="ctr"/>
            <a:r>
              <a:rPr lang="de-DE" sz="2000" dirty="0"/>
              <a:t>Rollenspielmanager „Die Legenden von Cysteron</a:t>
            </a:r>
            <a:r>
              <a:rPr lang="de-DE" sz="2000" dirty="0" smtClean="0"/>
              <a:t>“</a:t>
            </a:r>
          </a:p>
          <a:p>
            <a:pPr algn="ctr"/>
            <a:r>
              <a:rPr lang="de-DE" sz="1800" dirty="0" smtClean="0"/>
              <a:t>Vortrag 3. Iteration – Sommersemester 2015</a:t>
            </a:r>
            <a:endParaRPr lang="de-DE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41" y="6659484"/>
            <a:ext cx="5096507" cy="402483"/>
          </a:xfrm>
          <a:noFill/>
        </p:spPr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 dirty="0"/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11236" y="422839"/>
            <a:ext cx="2493886" cy="25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40571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49" y="2658684"/>
            <a:ext cx="3368936" cy="25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590239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4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1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1" smtClean="0"/>
              <a:t>Beispiel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661572" cy="29778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7" y="3858242"/>
            <a:ext cx="5504135" cy="16464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4A5716-ED5A-404A-8EC6-906C9C195EB8}" type="slidenum">
              <a:t>15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>
              <a:buNone/>
            </a:pPr>
            <a:r>
              <a:rPr lang="de-DE" sz="2800"/>
              <a:t>     - weitere Implementierungen</a:t>
            </a:r>
          </a:p>
          <a:p>
            <a:pPr lvl="0">
              <a:buNone/>
            </a:pPr>
            <a:r>
              <a:rPr lang="de-DE" sz="2800"/>
              <a:t>     - Erweiterung der Datenbank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 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960597-59F5-4A07-B2FD-02C5D8018B15}" type="slidenum">
              <a:t>16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66DD2C-BC65-4BDE-949A-33BBA799BA5A}" type="slidenum">
              <a:t>17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>
              <a:buNone/>
            </a:pPr>
            <a:r>
              <a:rPr lang="de-DE" sz="2800"/>
              <a:t>    - Implementierung von GUIs und Grundfunktionen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C4C354-2F6C-4EA7-BC13-7AF5C5BB1630}" type="slidenum">
              <a:t>18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Textfeld 1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Fortschritt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Titel 2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Fortschritt: Inhaltlich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Fertigstellung: Spielgruppenmanager</a:t>
            </a:r>
          </a:p>
          <a:p>
            <a:pPr lvl="0"/>
            <a:r>
              <a:rPr lang="de-DE"/>
              <a:t>Begonnen: Kampfsimulator (Gegnerrunde)</a:t>
            </a:r>
          </a:p>
          <a:p>
            <a:pPr lvl="0"/>
            <a:r>
              <a:rPr lang="de-DE"/>
              <a:t>Begonnen: Händler</a:t>
            </a:r>
          </a:p>
          <a:p>
            <a:pPr lvl="0">
              <a:buNone/>
            </a:pPr>
            <a:r>
              <a:rPr lang="de-DE"/>
              <a:t>    - </a:t>
            </a:r>
            <a:r>
              <a:rPr lang="de-DE" sz="2800"/>
              <a:t>Erweiterung der Datenbank</a:t>
            </a:r>
          </a:p>
          <a:p>
            <a:pPr lvl="0">
              <a:buNone/>
            </a:pPr>
            <a:r>
              <a:rPr lang="de-DE" sz="2800"/>
              <a:t>    - Implementierung von GUI und Grundfunktionen</a:t>
            </a:r>
          </a:p>
          <a:p>
            <a:pPr lvl="0">
              <a:buNone/>
            </a:pPr>
            <a:r>
              <a:rPr lang="de-DE" sz="2800"/>
              <a:t>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3"/>
            <a:ext cx="6997914" cy="4669139"/>
          </a:xfrm>
        </p:spPr>
        <p:txBody>
          <a:bodyPr>
            <a:normAutofit fontScale="625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 smtClean="0"/>
              <a:t>Bearbeitete Stories</a:t>
            </a:r>
            <a:endParaRPr lang="de-DE" sz="2200" dirty="0"/>
          </a:p>
          <a:p>
            <a:pPr marL="514350" indent="-514350">
              <a:buAutoNum type="arabicPeriod"/>
            </a:pPr>
            <a:r>
              <a:rPr lang="de-DE" sz="2600" dirty="0"/>
              <a:t>Aktueller </a:t>
            </a:r>
            <a:r>
              <a:rPr lang="de-DE" sz="2600" dirty="0" smtClean="0"/>
              <a:t>Stand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Nicht Inhaltlich</a:t>
            </a:r>
            <a:endParaRPr lang="de-DE" sz="2380" dirty="0"/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/>
              <a:t>Testorientiert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Reflexion des Arbeitsprozesses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Vorschau </a:t>
            </a:r>
            <a:r>
              <a:rPr lang="de-DE" sz="2380" dirty="0"/>
              <a:t>auf letzte </a:t>
            </a:r>
            <a:r>
              <a:rPr lang="de-DE" sz="2380" dirty="0" smtClean="0"/>
              <a:t>Iteration</a:t>
            </a:r>
            <a:endParaRPr lang="de-DE" sz="2380" dirty="0" smtClean="0"/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864810-FF16-499D-AB75-AB1FD3D33209}" type="slidenum">
              <a:t>20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Untertitel 1"/>
          <p:cNvSpPr txBox="1">
            <a:spLocks noGrp="1"/>
          </p:cNvSpPr>
          <p:nvPr>
            <p:ph type="subTitle" idx="4294967295"/>
          </p:nvPr>
        </p:nvSpPr>
        <p:spPr>
          <a:xfrm>
            <a:off x="0" y="754063"/>
            <a:ext cx="9072563" cy="5726112"/>
          </a:xfrm>
        </p:spPr>
        <p:txBody>
          <a:bodyPr anchor="ctr" anchorCtr="1">
            <a:spAutoFit/>
          </a:bodyPr>
          <a:lstStyle/>
          <a:p>
            <a:pPr marL="0" lvl="0" indent="0" algn="ctr">
              <a:buNone/>
            </a:pPr>
            <a:r>
              <a:rPr lang="de-DE" sz="4800" b="1"/>
              <a:t>Demo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Demo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3.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562CB9-0973-461E-AC9F-4454C618D0E1}" type="slidenum">
              <a:t>21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Iteration 3</a:t>
            </a:r>
          </a:p>
        </p:txBody>
      </p:sp>
      <p:sp>
        <p:nvSpPr>
          <p:cNvPr id="7" name="Textplatzhalter 3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 dirty="0"/>
              <a:t>Erweiterung: Kampfsimulator</a:t>
            </a:r>
          </a:p>
          <a:p>
            <a:pPr lvl="0"/>
            <a:r>
              <a:rPr lang="de-DE" dirty="0"/>
              <a:t>Erweiterung: Händler</a:t>
            </a:r>
          </a:p>
          <a:p>
            <a:pPr lvl="0"/>
            <a:r>
              <a:rPr lang="de-DE" dirty="0"/>
              <a:t>Erstellung von Release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Vorschau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21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D1170-E865-42CD-805A-3003206FD6A0}" type="slidenum">
              <a:t>22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sp>
        <p:nvSpPr>
          <p:cNvPr id="6" name="Textfeld 2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pic>
        <p:nvPicPr>
          <p:cNvPr id="7" name="Grafik 7" descr="BURN_CHART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1151878" y="1835594"/>
            <a:ext cx="7920880" cy="44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22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13F179-9704-4239-A8B1-0BDA4BEDFC74}" type="slidenum">
              <a:t>23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23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86BB01-A442-4401-A45B-AA8EA074DB59}" type="slidenum">
              <a:t>24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6F1797-F49B-4FB4-A713-B3720C7649BF}" type="slidenum">
              <a:t>25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2441-98A7-48F7-B6D9-7361C9B19AD0}" type="slidenum">
              <a:t>26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E7E393-FF49-4BA1-A40E-AAF7895E0D6C}" type="slidenum">
              <a:t>27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/>
          <a:lstStyle/>
          <a:p>
            <a:pPr lvl="0">
              <a:buNone/>
            </a:pPr>
            <a:r>
              <a:rPr lang="de-DE" dirty="0"/>
              <a:t>Reflektion der Planung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Die Beschreibung der Stories u. Tasks war sehr hilfreich</a:t>
            </a:r>
          </a:p>
          <a:p>
            <a:pPr lvl="0"/>
            <a:r>
              <a:rPr lang="de-DE"/>
              <a:t>Einige Tasks dauerten viel kürzer/ länger als geschätzt</a:t>
            </a:r>
          </a:p>
          <a:p>
            <a:pPr lvl="0"/>
            <a:r>
              <a:rPr lang="de-DE"/>
              <a:t>Testen war zeitaufwendig</a:t>
            </a:r>
          </a:p>
          <a:p>
            <a:pPr lvl="0"/>
            <a:r>
              <a:rPr lang="de-DE"/>
              <a:t>Arbeit an unabhängige Stories</a:t>
            </a:r>
          </a:p>
          <a:p>
            <a:pPr lvl="0"/>
            <a:r>
              <a:rPr lang="de-DE"/>
              <a:t>Konflikte in Git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der Planung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8616B-FBB4-4966-8DEA-09CA1025B166}" type="slidenum">
              <a:t>28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7CD1F7-F8D9-495D-98AE-A585CF326458}" type="slidenum">
              <a:t>29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29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13FDC2-CFB4-48B8-A2CD-BDC66FB8EEC6}" type="slidenum">
              <a:t>30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C20144-FDF0-4EAB-A539-A940A5004015}" type="slidenum">
              <a:t>31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Reflektion über Teamprozesse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Wir haben uns gegenseitig geholfen</a:t>
            </a:r>
          </a:p>
          <a:p>
            <a:pPr lvl="0"/>
            <a:r>
              <a:rPr lang="de-DE"/>
              <a:t>Ideen ausgetauscht</a:t>
            </a:r>
          </a:p>
          <a:p>
            <a:pPr lvl="0"/>
            <a:r>
              <a:rPr lang="de-DE"/>
              <a:t>Geübt, ein guter Zuhörer zu sein</a:t>
            </a:r>
          </a:p>
          <a:p>
            <a:pPr lvl="0"/>
            <a:r>
              <a:rPr lang="de-DE"/>
              <a:t>Geduld haben!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Reflektion über Teamprozesse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31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4A054F-C40F-40E1-833C-2B80E74A6DB3}" type="slidenum">
              <a:t>32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1046163"/>
            <a:ext cx="9072563" cy="6778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Zustand am Ende der Iteration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pic>
        <p:nvPicPr>
          <p:cNvPr id="8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99991">
            <a:off x="575760" y="2051603"/>
            <a:ext cx="8784979" cy="43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32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B2867F-263E-425B-8526-E54CE4930CD4}" type="slidenum">
              <a:t>33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33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E3D51E-37AF-4097-99E2-1374C39023D6}" type="slidenum">
              <a:t>34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99CE2F-1F93-4F67-825B-30F724A1B12A}" type="slidenum">
              <a:t>35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B4492B-65C8-48DF-B65F-3DE2DD35E2E1}" type="slidenum">
              <a:t>36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79394-8E70-450F-AFFB-81AE29302F2E}" type="slidenum">
              <a:t>37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5" name="Titel 1"/>
          <p:cNvSpPr txBox="1">
            <a:spLocks noGrp="1"/>
          </p:cNvSpPr>
          <p:nvPr>
            <p:ph type="title" idx="4294967295"/>
          </p:nvPr>
        </p:nvSpPr>
        <p:spPr>
          <a:xfrm>
            <a:off x="0" y="754063"/>
            <a:ext cx="9072563" cy="1262062"/>
          </a:xfrm>
        </p:spPr>
        <p:txBody>
          <a:bodyPr>
            <a:spAutoFit/>
          </a:bodyPr>
          <a:lstStyle/>
          <a:p>
            <a:pPr lvl="0">
              <a:buNone/>
            </a:pPr>
            <a:r>
              <a:rPr lang="de-DE" dirty="0"/>
              <a:t>Fazit</a:t>
            </a:r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/>
            <a:r>
              <a:rPr lang="de-DE"/>
              <a:t>Erweiterung der Funktionalität</a:t>
            </a:r>
          </a:p>
          <a:p>
            <a:pPr lvl="0"/>
            <a:r>
              <a:rPr lang="de-DE"/>
              <a:t>Sehr gute Zusammenarbeit</a:t>
            </a:r>
          </a:p>
          <a:p>
            <a:pPr lvl="0"/>
            <a:r>
              <a:rPr lang="de-DE"/>
              <a:t>Wir haben gelernt Arbeitsschritte besser zu gliedern</a:t>
            </a:r>
          </a:p>
          <a:p>
            <a:pPr lvl="0"/>
            <a:r>
              <a:rPr lang="de-DE"/>
              <a:t>Zielorientiert gearbeitet</a:t>
            </a:r>
          </a:p>
          <a:p>
            <a:pPr lvl="0"/>
            <a:r>
              <a:rPr lang="de-DE"/>
              <a:t>Alle am Ende zufrieden mit dem Ergebnis</a:t>
            </a:r>
          </a:p>
          <a:p>
            <a:pPr lvl="0">
              <a:buNone/>
            </a:pPr>
            <a:endParaRPr lang="de-DE"/>
          </a:p>
        </p:txBody>
      </p:sp>
      <p:sp>
        <p:nvSpPr>
          <p:cNvPr id="7" name="Textfeld 3"/>
          <p:cNvSpPr txBox="1"/>
          <p:nvPr/>
        </p:nvSpPr>
        <p:spPr>
          <a:xfrm>
            <a:off x="0" y="287999"/>
            <a:ext cx="10079998" cy="3463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80"/>
                </a:solidFill>
                <a:uFillTx/>
                <a:latin typeface="Liberation Sans" pitchFamily="18"/>
                <a:ea typeface="WenQuanYi Micro Hei" pitchFamily="2"/>
                <a:cs typeface="Lohit Hindi" pitchFamily="2"/>
              </a:rPr>
              <a:t>Fazit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38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/>
              <a:t>                               Danke</a:t>
            </a:r>
          </a:p>
          <a:p>
            <a:pPr lvl="0">
              <a:buNone/>
            </a:pPr>
            <a:r>
              <a:rPr lang="de-DE" sz="4400" b="1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Stand nach der 2. Iteration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595408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94197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 Prochnau</a:t>
                      </a:r>
                    </a:p>
                    <a:p>
                      <a:r>
                        <a:rPr lang="de-DE" dirty="0" smtClean="0"/>
                        <a:t>Sabine Weiß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3366598" y="1537996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6598" y="1176685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6638" y="113096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Neu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Neu Hinzugefügt und noch aktiv</a:t>
            </a:r>
            <a:endParaRPr lang="de-DE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Erster Meilenstein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431886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76445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a-DK" smtClean="0"/>
              <a:t>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4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1330</Words>
  <Application>Microsoft Office PowerPoint</Application>
  <PresentationFormat>Custom</PresentationFormat>
  <Paragraphs>401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 3</vt:lpstr>
      <vt:lpstr>Facet</vt:lpstr>
      <vt:lpstr>DLVC -Taverne</vt:lpstr>
      <vt:lpstr>Inhalt</vt:lpstr>
      <vt:lpstr>Einleitung</vt:lpstr>
      <vt:lpstr>Der Stand nach der 2. Iteration</vt:lpstr>
      <vt:lpstr>Rollenverteilung</vt:lpstr>
      <vt:lpstr>Stories</vt:lpstr>
      <vt:lpstr>Fortschritt: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  Testabdeckung</vt:lpstr>
      <vt:lpstr>Fortschritt: Nicht Inhaltlich  Testabdeckung</vt:lpstr>
      <vt:lpstr>Fortschritt: Nicht Inhaltlich  Testabdeckung</vt:lpstr>
      <vt:lpstr>Fortschritt: Inhaltlich</vt:lpstr>
      <vt:lpstr>Fortschritt: Inhaltlich</vt:lpstr>
      <vt:lpstr>Fortschritt: Inhaltlich</vt:lpstr>
      <vt:lpstr>Fortschritt: Inhaltlich</vt:lpstr>
      <vt:lpstr>Demo</vt:lpstr>
      <vt:lpstr>PowerPoint Presentation</vt:lpstr>
      <vt:lpstr>Iteration 3</vt:lpstr>
      <vt:lpstr>Burn-Down-Chart</vt:lpstr>
      <vt:lpstr>Reflektion der Planung</vt:lpstr>
      <vt:lpstr>Reflektion der Planung</vt:lpstr>
      <vt:lpstr>Reflektion der Planung</vt:lpstr>
      <vt:lpstr>Reflektion der Planung</vt:lpstr>
      <vt:lpstr>Reflektion der Planung</vt:lpstr>
      <vt:lpstr>Reflektion über Teamprozesse</vt:lpstr>
      <vt:lpstr>Reflektion über Teamprozesse</vt:lpstr>
      <vt:lpstr>Reflektion über Teamprozesse</vt:lpstr>
      <vt:lpstr>Reflektion über Teamprozesse</vt:lpstr>
      <vt:lpstr>Zustand am Ende der Iteration</vt:lpstr>
      <vt:lpstr>Fazit</vt:lpstr>
      <vt:lpstr>Fazit</vt:lpstr>
      <vt:lpstr>Fazit</vt:lpstr>
      <vt:lpstr>Fazit</vt:lpstr>
      <vt:lpstr>Fazit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340</cp:revision>
  <dcterms:created xsi:type="dcterms:W3CDTF">2015-04-21T17:45:10Z</dcterms:created>
  <dcterms:modified xsi:type="dcterms:W3CDTF">2015-06-14T18:26:00Z</dcterms:modified>
</cp:coreProperties>
</file>